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60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000066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VIII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(वसंत- गद्य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लाख की </a:t>
            </a:r>
            <a:r>
              <a:rPr lang="hi-IN" sz="3200" dirty="0" smtClean="0">
                <a:solidFill>
                  <a:srgbClr val="FF0000"/>
                </a:solidFill>
              </a:rPr>
              <a:t>चूड़ियाँ (कामतानाथ</a:t>
            </a:r>
            <a:r>
              <a:rPr lang="hi-IN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लेखक</a:t>
            </a:r>
            <a:r>
              <a:rPr lang="hi-IN" sz="2800" u="sng" dirty="0" smtClean="0">
                <a:solidFill>
                  <a:srgbClr val="FF0000"/>
                </a:solidFill>
              </a:rPr>
              <a:t>-</a:t>
            </a:r>
            <a:r>
              <a:rPr lang="hi-IN" sz="2800" u="sng" dirty="0" smtClean="0">
                <a:solidFill>
                  <a:srgbClr val="FF0000"/>
                </a:solidFill>
              </a:rPr>
              <a:t>परिचय </a:t>
            </a:r>
            <a:endParaRPr lang="hi-IN" sz="2800" u="sng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hi-IN" sz="2200" dirty="0" smtClean="0">
                <a:solidFill>
                  <a:srgbClr val="FF0000"/>
                </a:solidFill>
              </a:rPr>
              <a:t>कामतानाथ </a:t>
            </a:r>
            <a:r>
              <a:rPr lang="hi-IN" sz="2000" dirty="0" smtClean="0"/>
              <a:t>:- </a:t>
            </a:r>
            <a:r>
              <a:rPr lang="hi-IN" sz="2200" dirty="0" smtClean="0"/>
              <a:t>जन्म 22 सितंबर 1935 ई०  को लखनऊ, (यूपी) I साहित्य भूषण पुरस्कार, मुक्तिबोध पुरस्कार एवं महत्मा गाँधी सम्मान से सम्मानित I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hi-IN" sz="2200" u="sng" dirty="0" smtClean="0">
                <a:solidFill>
                  <a:srgbClr val="FF0000"/>
                </a:solidFill>
              </a:rPr>
              <a:t>रचनाएँ</a:t>
            </a:r>
            <a:r>
              <a:rPr lang="hi-IN" sz="2000" u="sng" dirty="0" smtClean="0"/>
              <a:t> </a:t>
            </a:r>
            <a:r>
              <a:rPr lang="hi-IN" sz="2000" dirty="0" smtClean="0"/>
              <a:t>:- समुद्रतट पर खुलनेवाले खिड़की, सुबह होने तक, एक और हिन्दुस्तान, तुम्हारे नाम (उपन्यास)I छुट्टियाँ, तीसरी साँस, सब ठीक हो जायेगा, शिकस्त, रिश्ते-नाते (कहानी संग्रह)I दिशाहीन, फूलन, कल्पतरु की छाया, दाखला डॉट काम, संक्रमण, भारत भाग्य विधाता</a:t>
            </a:r>
            <a:r>
              <a:rPr lang="en-US" sz="2000" dirty="0" smtClean="0"/>
              <a:t>, </a:t>
            </a:r>
            <a:r>
              <a:rPr lang="hi-IN" sz="2000" dirty="0" smtClean="0"/>
              <a:t>औरतें (नाटक) </a:t>
            </a:r>
            <a:r>
              <a:rPr lang="hi-IN" sz="22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hi-IN" sz="2200" u="sng" dirty="0" smtClean="0">
                <a:solidFill>
                  <a:srgbClr val="FF0000"/>
                </a:solidFill>
              </a:rPr>
              <a:t>पाठ-परिचय</a:t>
            </a:r>
            <a:r>
              <a:rPr lang="hi-IN" sz="2000" u="sng" dirty="0" smtClean="0"/>
              <a:t> </a:t>
            </a:r>
            <a:r>
              <a:rPr lang="hi-IN" sz="2000" dirty="0" smtClean="0"/>
              <a:t>:- पाठ में प्राचीन एवं नवीन सामाजिक प्रणाली के बीच अंतर को बताया गया है I ग्रामीण एवं शहरी संस्कृति की तुलना की गई है I कुटीर उद्योग का भारतीय समाज पर महत्व बताया गया है I पारिवारिक परिवेश की जानकारी दी गई है  I मशीनी युग और गैर माशीनी युग में अंतर को बताया गया है I बदलू की मानसिक स्थिति का वर्णन किया गया है I</a:t>
            </a:r>
            <a:endParaRPr lang="hi-IN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लाख की चूड़ियाँ (</a:t>
            </a:r>
            <a:r>
              <a:rPr lang="hi-IN" sz="3200" dirty="0" smtClean="0">
                <a:solidFill>
                  <a:srgbClr val="FF0000"/>
                </a:solidFill>
              </a:rPr>
              <a:t>कामतानाथ</a:t>
            </a:r>
            <a:r>
              <a:rPr lang="hi-IN" sz="3200" dirty="0" smtClean="0">
                <a:solidFill>
                  <a:srgbClr val="FF0000"/>
                </a:solidFill>
              </a:rPr>
              <a:t>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कठिन शब्दों के अर्थ </a:t>
            </a:r>
          </a:p>
          <a:p>
            <a:pPr>
              <a:buNone/>
            </a:pPr>
            <a:r>
              <a:rPr lang="hi-IN" sz="2000" dirty="0" smtClean="0"/>
              <a:t>i) चाव- चाह</a:t>
            </a:r>
          </a:p>
          <a:p>
            <a:pPr>
              <a:buNone/>
            </a:pPr>
            <a:r>
              <a:rPr lang="hi-IN" sz="2000" dirty="0" smtClean="0"/>
              <a:t>ii) सलाख-छड़</a:t>
            </a:r>
          </a:p>
          <a:p>
            <a:pPr>
              <a:buNone/>
            </a:pPr>
            <a:r>
              <a:rPr lang="hi-IN" sz="2000" dirty="0" smtClean="0"/>
              <a:t>iii) मुगरी-गोल लकड़ी का मुट्ठा </a:t>
            </a:r>
          </a:p>
          <a:p>
            <a:pPr>
              <a:buNone/>
            </a:pPr>
            <a:r>
              <a:rPr lang="hi-IN" sz="2000" dirty="0" smtClean="0"/>
              <a:t>iv) पैतृक-पिता से प्राप्त</a:t>
            </a:r>
          </a:p>
          <a:p>
            <a:pPr>
              <a:buNone/>
            </a:pPr>
            <a:r>
              <a:rPr lang="hi-IN" sz="2000" dirty="0" smtClean="0"/>
              <a:t>v) खपत- माल की बिक्री </a:t>
            </a:r>
          </a:p>
          <a:p>
            <a:pPr>
              <a:buNone/>
            </a:pPr>
            <a:r>
              <a:rPr lang="hi-IN" sz="2000" dirty="0" smtClean="0"/>
              <a:t>vi) विनिमय-वस्तु के बदले दूसरी वस्तु लेना</a:t>
            </a:r>
          </a:p>
          <a:p>
            <a:pPr>
              <a:buNone/>
            </a:pPr>
            <a:r>
              <a:rPr lang="hi-IN" sz="2000" dirty="0" smtClean="0"/>
              <a:t>vii) कसर-कमी </a:t>
            </a:r>
          </a:p>
          <a:p>
            <a:pPr>
              <a:buNone/>
            </a:pPr>
            <a:r>
              <a:rPr lang="hi-IN" sz="2000" dirty="0" smtClean="0"/>
              <a:t>viii) नाजुक- कोमल </a:t>
            </a:r>
          </a:p>
          <a:p>
            <a:pPr>
              <a:buNone/>
            </a:pPr>
            <a:r>
              <a:rPr lang="hi-IN" sz="2000" dirty="0" smtClean="0"/>
              <a:t>ix) मरहम-पट्टी-इलाज़ </a:t>
            </a:r>
          </a:p>
          <a:p>
            <a:pPr>
              <a:buNone/>
            </a:pPr>
            <a:r>
              <a:rPr lang="hi-IN" sz="2000" dirty="0" smtClean="0"/>
              <a:t>x) मचिया- बैठने का छोटा-सा टेबल</a:t>
            </a:r>
          </a:p>
          <a:p>
            <a:pPr>
              <a:buNone/>
            </a:pPr>
            <a:r>
              <a:rPr lang="hi-IN" sz="2000" dirty="0" smtClean="0"/>
              <a:t>xi) मुखातिब- देखकर बात करना </a:t>
            </a:r>
          </a:p>
          <a:p>
            <a:pPr>
              <a:buNone/>
            </a:pPr>
            <a:r>
              <a:rPr lang="hi-IN" sz="2000" dirty="0" smtClean="0"/>
              <a:t>xii) डलिया- बांस का बना छोटा पात्र </a:t>
            </a:r>
          </a:p>
          <a:p>
            <a:pPr>
              <a:buNone/>
            </a:pPr>
            <a:r>
              <a:rPr lang="hi-IN" sz="2000" dirty="0" smtClean="0"/>
              <a:t>xiii) फबना-सजना   </a:t>
            </a:r>
          </a:p>
          <a:p>
            <a:pPr>
              <a:buNone/>
            </a:pPr>
            <a:endParaRPr lang="hi-IN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4000" dirty="0" smtClean="0">
                <a:solidFill>
                  <a:srgbClr val="FF0000"/>
                </a:solidFill>
              </a:rPr>
              <a:t>पाठ-2 लाख की चूड़ियाँ (</a:t>
            </a:r>
            <a:r>
              <a:rPr lang="hi-IN" sz="4000" dirty="0" smtClean="0">
                <a:solidFill>
                  <a:srgbClr val="FF0000"/>
                </a:solidFill>
              </a:rPr>
              <a:t>कामतानाथ</a:t>
            </a:r>
            <a:r>
              <a:rPr lang="hi-IN" sz="4000" dirty="0" smtClean="0">
                <a:solidFill>
                  <a:srgbClr val="FF0000"/>
                </a:solidFill>
              </a:rPr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sz="2400" b="1" dirty="0" smtClean="0">
                <a:solidFill>
                  <a:srgbClr val="002060"/>
                </a:solidFill>
              </a:rPr>
              <a:t>इस विडियो को देखें:- </a:t>
            </a:r>
          </a:p>
          <a:p>
            <a:pPr>
              <a:buNone/>
            </a:pPr>
            <a:endParaRPr lang="hi-IN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https://www.youtube.com/watch?v=4Lv3aOqKnY4</a:t>
            </a: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Https://www.youtube.com/watch?v=z1p4-Bui460</a:t>
            </a: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https://www.youtube.com/watch?v=ot2V_g8IyFM</a:t>
            </a: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hi-IN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i-IN" sz="3600" b="1" dirty="0" smtClean="0">
                <a:solidFill>
                  <a:srgbClr val="002060"/>
                </a:solidFill>
              </a:rPr>
              <a:t>सौजन्य से :          हिंदी विभाग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844</TotalTime>
  <Words>279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पाठ-2 लाख की चूड़ियाँ (कामतानाथ) </vt:lpstr>
      <vt:lpstr>पाठ-2 लाख की चूड़ियाँ (कामतानाथ) </vt:lpstr>
      <vt:lpstr>पाठ-2 लाख की चूड़ियाँ (कामतानाथ)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120</cp:revision>
  <dcterms:created xsi:type="dcterms:W3CDTF">2006-08-16T00:00:00Z</dcterms:created>
  <dcterms:modified xsi:type="dcterms:W3CDTF">2020-04-12T16:53:10Z</dcterms:modified>
</cp:coreProperties>
</file>